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74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5" r:id="rId4"/>
    <p:sldId id="279" r:id="rId5"/>
    <p:sldId id="291" r:id="rId6"/>
    <p:sldId id="293" r:id="rId7"/>
    <p:sldId id="276" r:id="rId8"/>
    <p:sldId id="289" r:id="rId9"/>
    <p:sldId id="277" r:id="rId10"/>
    <p:sldId id="278" r:id="rId11"/>
    <p:sldId id="290" r:id="rId12"/>
    <p:sldId id="280" r:id="rId13"/>
    <p:sldId id="287" r:id="rId14"/>
    <p:sldId id="288" r:id="rId15"/>
    <p:sldId id="281" r:id="rId16"/>
    <p:sldId id="292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2" autoAdjust="0"/>
    <p:restoredTop sz="99634" autoAdjust="0"/>
  </p:normalViewPr>
  <p:slideViewPr>
    <p:cSldViewPr>
      <p:cViewPr varScale="1">
        <p:scale>
          <a:sx n="104" d="100"/>
          <a:sy n="104" d="100"/>
        </p:scale>
        <p:origin x="2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8B82F-D51B-4969-BE5C-DBA07B674D87}" type="datetimeFigureOut">
              <a:rPr lang="it-IT" smtClean="0"/>
              <a:t>10/03/2017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58C6-6FF4-477F-B0D1-6D5A75153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55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80BEE6-AB64-43A7-BC12-9FF7A40827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12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8888" y="6245225"/>
            <a:ext cx="5616575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45183E-E0AD-4CE2-810C-7951BBCB9A4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7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0859"/>
            <a:ext cx="7091065" cy="540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3789040"/>
            <a:ext cx="7091066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FF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03648" y="2007542"/>
            <a:ext cx="709106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76C2-573C-4F47-8C84-62A280F82A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7" name="Picture 8" descr="titolo_urbaniana_i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20935" y="15976"/>
            <a:ext cx="1116013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 userDrawn="1"/>
        </p:nvSpPr>
        <p:spPr>
          <a:xfrm>
            <a:off x="35496" y="3212976"/>
            <a:ext cx="100811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Attuare un documento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Le innovazioni del documento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Le conversioni e le scelte da seguire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Pratiche e suggerimenti</a:t>
            </a:r>
          </a:p>
          <a:p>
            <a:r>
              <a:rPr lang="it-IT" sz="800" dirty="0" smtClean="0"/>
              <a:t>	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220694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4ECB-BD08-4A8B-A426-4B63460EDE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8" name="Picture 2" descr="Immagine correlat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98" y="133255"/>
            <a:ext cx="1419641" cy="141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33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2F8D-9BA8-4DA8-ACD9-1ACAF01C94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50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158D-F833-4BE8-B033-77900BEDB5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44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2CE9-8858-47F0-ACF3-0578412FE4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146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4CC3-419D-40CD-8FC3-AA466C9AD0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384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D028-831B-45FF-B712-EEDF6EBCAA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359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1D7D7-4D88-49C5-8701-206BE97E45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628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02AA2-5041-4A61-BBE3-B326C6C4B5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95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627784" y="260648"/>
            <a:ext cx="6042556" cy="1143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>
            <a:lvl1pPr algn="r">
              <a:defRPr sz="3200">
                <a:solidFill>
                  <a:schemeClr val="accent2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 smtClean="0"/>
              <a:t>Fare clic per modificare </a:t>
            </a:r>
            <a:br>
              <a:rPr lang="it-IT" dirty="0" smtClean="0"/>
            </a:br>
            <a:r>
              <a:rPr lang="it-IT" dirty="0" smtClean="0"/>
              <a:t>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628775"/>
            <a:ext cx="7355160" cy="45259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331639" y="6245225"/>
            <a:ext cx="5256486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www.lucianomeddi.eu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34F4-02C1-410C-953D-B77F6D94B6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35496" y="3212976"/>
            <a:ext cx="1008112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92075" indent="-92075">
              <a:buFont typeface="+mj-lt"/>
              <a:buAutoNum type="arabicPeriod"/>
            </a:pPr>
            <a:r>
              <a:rPr lang="it-IT" sz="800" b="1" dirty="0" smtClean="0">
                <a:solidFill>
                  <a:srgbClr val="FF0000"/>
                </a:solidFill>
              </a:rPr>
              <a:t>Una catechesi per e nella </a:t>
            </a:r>
            <a:r>
              <a:rPr lang="it-IT" sz="800" b="1" i="1" dirty="0" smtClean="0">
                <a:solidFill>
                  <a:srgbClr val="FF0000"/>
                </a:solidFill>
              </a:rPr>
              <a:t>vita</a:t>
            </a:r>
            <a:r>
              <a:rPr lang="it-IT" sz="800" b="1" dirty="0" smtClean="0">
                <a:solidFill>
                  <a:srgbClr val="FF0000"/>
                </a:solidFill>
              </a:rPr>
              <a:t> </a:t>
            </a:r>
            <a:r>
              <a:rPr lang="it-IT" sz="800" b="1" i="1" dirty="0" smtClean="0">
                <a:solidFill>
                  <a:srgbClr val="FF0000"/>
                </a:solidFill>
              </a:rPr>
              <a:t>dei ragazzi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Il messaggio come </a:t>
            </a:r>
            <a:r>
              <a:rPr lang="it-IT" sz="800" b="1" i="1" dirty="0" smtClean="0"/>
              <a:t>significato e senso</a:t>
            </a:r>
            <a:endParaRPr lang="it-IT" sz="800" b="1" dirty="0" smtClean="0"/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>
                <a:solidFill>
                  <a:srgbClr val="FF0000"/>
                </a:solidFill>
              </a:rPr>
              <a:t>Il messaggio nei linguaggi della vita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La nuova correlazione fede e vita</a:t>
            </a:r>
          </a:p>
          <a:p>
            <a:pPr marL="0" indent="0"/>
            <a:r>
              <a:rPr lang="it-IT" sz="800" dirty="0" smtClean="0"/>
              <a:t>	</a:t>
            </a:r>
            <a:endParaRPr lang="it-IT" sz="800" dirty="0"/>
          </a:p>
        </p:txBody>
      </p:sp>
      <p:pic>
        <p:nvPicPr>
          <p:cNvPr id="7" name="Picture 2" descr="Immagine correlat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19" y="163890"/>
            <a:ext cx="1419641" cy="141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76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CA9E-4E5B-4846-8694-32235A9DE9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11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6033F-B401-4DB2-B2F4-F363BEBAC6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46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8DCF-8673-4996-98EC-6093014BA4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24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236E-DB55-4C29-AAE4-7E5C46AB12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00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577-78A6-4880-B15C-CBBEC16053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3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0684-004B-482C-A6C3-7A166EA9D5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1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3632-3075-4DD7-B5AF-B61FE73B51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86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0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28775"/>
            <a:ext cx="7499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0"/>
            <a:r>
              <a:rPr lang="it-IT" dirty="0" smtClean="0"/>
              <a:t>Quinto livello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7450" y="6245225"/>
            <a:ext cx="5400675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245225"/>
            <a:ext cx="1235075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7DE19-6792-44C8-A36C-A670199529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2055" name="Picture 8" descr="titolo_urbaniana_i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5768" y="1"/>
            <a:ext cx="1116013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07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7CF13D-2971-4B73-887E-1473D51520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7776864" cy="676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1</a:t>
            </a:fld>
            <a:endParaRPr lang="it-IT" b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19672" y="476672"/>
            <a:ext cx="6907063" cy="2492301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  <a:latin typeface="Britannic Bold" panose="020B0903060703020204" pitchFamily="34" charset="0"/>
              </a:rPr>
              <a:t>Catechesi </a:t>
            </a:r>
            <a:r>
              <a:rPr lang="it-IT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per e </a:t>
            </a:r>
            <a:r>
              <a:rPr lang="it-IT" i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nella </a:t>
            </a:r>
            <a:r>
              <a:rPr lang="it-IT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vita </a:t>
            </a:r>
            <a:br>
              <a:rPr lang="it-IT" dirty="0" smtClean="0">
                <a:solidFill>
                  <a:srgbClr val="FF0000"/>
                </a:solidFill>
                <a:latin typeface="Britannic Bold" panose="020B0903060703020204" pitchFamily="34" charset="0"/>
              </a:rPr>
            </a:br>
            <a:r>
              <a:rPr lang="it-IT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dei ragazzi. </a:t>
            </a:r>
            <a:br>
              <a:rPr lang="it-IT" dirty="0" smtClean="0">
                <a:solidFill>
                  <a:srgbClr val="FF0000"/>
                </a:solidFill>
                <a:latin typeface="Britannic Bold" panose="020B0903060703020204" pitchFamily="34" charset="0"/>
              </a:rPr>
            </a:br>
            <a:r>
              <a:rPr lang="it-IT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Approccio formativo</a:t>
            </a:r>
            <a:r>
              <a:rPr lang="it-IT" dirty="0" smtClean="0">
                <a:solidFill>
                  <a:srgbClr val="000000"/>
                </a:solidFill>
              </a:rPr>
              <a:t/>
            </a:r>
            <a:br>
              <a:rPr lang="it-IT" dirty="0" smtClean="0">
                <a:solidFill>
                  <a:srgbClr val="000000"/>
                </a:solidFill>
              </a:rPr>
            </a:br>
            <a:r>
              <a:rPr lang="it-IT" sz="1400" dirty="0"/>
              <a:t>Intervento di don Luciano Meddi al Convegno catechistico di Livorno, sabato 11 </a:t>
            </a:r>
            <a:r>
              <a:rPr lang="it-IT" sz="1400" dirty="0" smtClean="0"/>
              <a:t>marzo 2017</a:t>
            </a:r>
            <a:r>
              <a:rPr lang="it-IT" sz="1400" dirty="0"/>
              <a:t/>
            </a:r>
            <a:br>
              <a:rPr lang="it-IT" sz="1400" dirty="0"/>
            </a:br>
            <a:r>
              <a:rPr lang="it-IT" sz="1400" dirty="0"/>
              <a:t/>
            </a:r>
            <a:br>
              <a:rPr lang="it-IT" sz="1400" dirty="0"/>
            </a:br>
            <a:endParaRPr lang="it-IT" sz="1200" dirty="0" smtClean="0"/>
          </a:p>
        </p:txBody>
      </p:sp>
      <p:sp>
        <p:nvSpPr>
          <p:cNvPr id="12294" name="Segnaposto data 2"/>
          <p:cNvSpPr>
            <a:spLocks noGrp="1"/>
          </p:cNvSpPr>
          <p:nvPr>
            <p:ph type="dt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www.lucianomeddi.eu</a:t>
            </a:r>
          </a:p>
        </p:txBody>
      </p:sp>
      <p:pic>
        <p:nvPicPr>
          <p:cNvPr id="2" name="Picture 2" descr="Risultati immagini per scel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852936"/>
            <a:ext cx="6907062" cy="30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Una </a:t>
            </a:r>
            <a:r>
              <a:rPr lang="it-IT" dirty="0"/>
              <a:t>catechesi </a:t>
            </a:r>
            <a:r>
              <a:rPr lang="it-IT" i="1" dirty="0"/>
              <a:t>per e nella </a:t>
            </a:r>
            <a:r>
              <a:rPr lang="it-IT" dirty="0"/>
              <a:t>vita dei ragazzi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Due temi generatori: la duplice scoperta</a:t>
            </a:r>
          </a:p>
          <a:p>
            <a:pPr lvl="1"/>
            <a:r>
              <a:rPr lang="it-IT" sz="2400" dirty="0" smtClean="0"/>
              <a:t>Alla scoperta della comunità</a:t>
            </a:r>
          </a:p>
          <a:p>
            <a:pPr lvl="2"/>
            <a:r>
              <a:rPr lang="it-IT" sz="2000" dirty="0" smtClean="0"/>
              <a:t>Tempo di ampliamento di conoscenze e di relazioni </a:t>
            </a:r>
          </a:p>
          <a:p>
            <a:pPr lvl="2"/>
            <a:r>
              <a:rPr lang="it-IT" sz="2000" dirty="0" smtClean="0"/>
              <a:t>Tempo per «entrare» e «sentirsi a casa» nella parrocchia</a:t>
            </a:r>
          </a:p>
          <a:p>
            <a:pPr lvl="1"/>
            <a:r>
              <a:rPr lang="it-IT" sz="2400" dirty="0" smtClean="0"/>
              <a:t>Alla scoperta del proprio «corpo»</a:t>
            </a:r>
          </a:p>
          <a:p>
            <a:pPr lvl="2"/>
            <a:r>
              <a:rPr lang="it-IT" sz="2000" dirty="0" smtClean="0"/>
              <a:t>Abitare il cambio preadolescenziale</a:t>
            </a:r>
          </a:p>
          <a:p>
            <a:pPr lvl="2"/>
            <a:r>
              <a:rPr lang="it-IT" sz="2000" dirty="0" smtClean="0"/>
              <a:t>Scoprire il corpo come </a:t>
            </a:r>
            <a:r>
              <a:rPr lang="it-IT" sz="2000" i="1" dirty="0" smtClean="0"/>
              <a:t>medium</a:t>
            </a:r>
          </a:p>
          <a:p>
            <a:pPr lvl="2"/>
            <a:r>
              <a:rPr lang="it-IT" sz="2000" dirty="0" smtClean="0"/>
              <a:t>Scoprire le regole e i valori (motivazioni) del propri mondo interiore</a:t>
            </a:r>
          </a:p>
          <a:p>
            <a:pPr lvl="2"/>
            <a:r>
              <a:rPr lang="it-IT" sz="2000" dirty="0" smtClean="0"/>
              <a:t>Costruire reti amicali autentiche</a:t>
            </a:r>
            <a:endParaRPr lang="it-IT" sz="2000" dirty="0"/>
          </a:p>
          <a:p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881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Il </a:t>
            </a:r>
            <a:r>
              <a:rPr lang="it-IT" dirty="0"/>
              <a:t>messaggio come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/>
              <a:t>significato </a:t>
            </a:r>
            <a:r>
              <a:rPr lang="it-IT" i="1" dirty="0"/>
              <a:t>e 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Dottrina, messaggio, </a:t>
            </a:r>
            <a:r>
              <a:rPr lang="it-IT" sz="2800" i="1" dirty="0" smtClean="0"/>
              <a:t>Vangelo</a:t>
            </a:r>
            <a:endParaRPr lang="it-IT" sz="2800" dirty="0" smtClean="0"/>
          </a:p>
          <a:p>
            <a:r>
              <a:rPr lang="it-IT" sz="2800" dirty="0" smtClean="0"/>
              <a:t>Messaggio </a:t>
            </a:r>
            <a:r>
              <a:rPr lang="it-IT" sz="2800" dirty="0"/>
              <a:t>come </a:t>
            </a:r>
            <a:endParaRPr lang="it-IT" sz="2800" dirty="0" smtClean="0"/>
          </a:p>
          <a:p>
            <a:pPr lvl="1"/>
            <a:r>
              <a:rPr lang="it-IT" sz="2400" dirty="0" smtClean="0"/>
              <a:t>orizzonte </a:t>
            </a:r>
            <a:r>
              <a:rPr lang="it-IT" sz="2400" dirty="0"/>
              <a:t>di senso, </a:t>
            </a:r>
            <a:endParaRPr lang="it-IT" sz="2400" dirty="0" smtClean="0"/>
          </a:p>
          <a:p>
            <a:pPr lvl="1"/>
            <a:r>
              <a:rPr lang="it-IT" sz="2400" dirty="0" smtClean="0"/>
              <a:t>come </a:t>
            </a:r>
            <a:r>
              <a:rPr lang="it-IT" sz="2400" dirty="0"/>
              <a:t>esperienza da compiere, </a:t>
            </a:r>
            <a:endParaRPr lang="it-IT" sz="2400" dirty="0" smtClean="0"/>
          </a:p>
          <a:p>
            <a:pPr lvl="1"/>
            <a:r>
              <a:rPr lang="it-IT" sz="2400" dirty="0" smtClean="0"/>
              <a:t>come </a:t>
            </a:r>
            <a:r>
              <a:rPr lang="it-IT" sz="2400" dirty="0"/>
              <a:t>linguaggio (simbolo, narrazione, biografia) </a:t>
            </a:r>
            <a:endParaRPr lang="it-IT" sz="2400" dirty="0" smtClean="0"/>
          </a:p>
          <a:p>
            <a:pPr lvl="1"/>
            <a:r>
              <a:rPr lang="it-IT" sz="2400" dirty="0" smtClean="0"/>
              <a:t>e </a:t>
            </a:r>
            <a:r>
              <a:rPr lang="it-IT" sz="2400" dirty="0"/>
              <a:t>linguaggi (bibbia, liturgia, testimonianza e vita della comunità</a:t>
            </a:r>
            <a:r>
              <a:rPr lang="it-IT" sz="2400" dirty="0" smtClean="0"/>
              <a:t>).</a:t>
            </a:r>
          </a:p>
          <a:p>
            <a:r>
              <a:rPr lang="it-IT" sz="2800" dirty="0" smtClean="0"/>
              <a:t>Come «promessa» più che verità</a:t>
            </a:r>
            <a:endParaRPr lang="it-IT" sz="2800" dirty="0"/>
          </a:p>
          <a:p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124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it-IT" sz="3600" dirty="0">
                <a:solidFill>
                  <a:schemeClr val="tx2"/>
                </a:solidFill>
                <a:latin typeface="Britannic Bold" panose="020B0903060703020204" pitchFamily="34" charset="0"/>
              </a:rPr>
              <a:t>2. Il messaggio come </a:t>
            </a:r>
            <a:br>
              <a:rPr lang="it-IT" sz="3600" dirty="0">
                <a:solidFill>
                  <a:schemeClr val="tx2"/>
                </a:solidFill>
                <a:latin typeface="Britannic Bold" panose="020B0903060703020204" pitchFamily="34" charset="0"/>
              </a:rPr>
            </a:br>
            <a:r>
              <a:rPr lang="it-IT" sz="3600" i="1" dirty="0">
                <a:solidFill>
                  <a:schemeClr val="tx2"/>
                </a:solidFill>
                <a:latin typeface="Britannic Bold" panose="020B0903060703020204" pitchFamily="34" charset="0"/>
              </a:rPr>
              <a:t>significato e senso</a:t>
            </a:r>
            <a:endParaRPr lang="it-IT" sz="36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Messaggio come </a:t>
            </a:r>
            <a:endParaRPr lang="it-IT" sz="2400" dirty="0" smtClean="0"/>
          </a:p>
          <a:p>
            <a:r>
              <a:rPr lang="it-IT" sz="2400" dirty="0" smtClean="0"/>
              <a:t>orizzonte </a:t>
            </a:r>
            <a:r>
              <a:rPr lang="it-IT" sz="2400" dirty="0"/>
              <a:t>di senso, </a:t>
            </a:r>
            <a:endParaRPr lang="it-IT" sz="2400" dirty="0" smtClean="0"/>
          </a:p>
          <a:p>
            <a:r>
              <a:rPr lang="it-IT" sz="2400" dirty="0" smtClean="0"/>
              <a:t>come </a:t>
            </a:r>
            <a:r>
              <a:rPr lang="it-IT" sz="2400" dirty="0"/>
              <a:t>esperienza da compiere, </a:t>
            </a:r>
            <a:endParaRPr lang="it-IT" sz="2400" dirty="0" smtClean="0"/>
          </a:p>
          <a:p>
            <a:r>
              <a:rPr lang="it-IT" sz="2400" dirty="0" smtClean="0"/>
              <a:t>come </a:t>
            </a:r>
            <a:r>
              <a:rPr lang="it-IT" sz="2400" dirty="0"/>
              <a:t>linguaggio (simbolo, narrazione, biografia) </a:t>
            </a:r>
            <a:endParaRPr lang="it-IT" sz="2400" dirty="0" smtClean="0"/>
          </a:p>
          <a:p>
            <a:r>
              <a:rPr lang="it-IT" sz="2400" dirty="0" smtClean="0"/>
              <a:t>e </a:t>
            </a:r>
            <a:r>
              <a:rPr lang="it-IT" sz="2400" dirty="0"/>
              <a:t>linguaggi (bibbia, liturgia, testimonianza e vita della comunità).</a:t>
            </a:r>
          </a:p>
          <a:p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7" name="Segnaposto contenuto 2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«L’uomo via della chiesa»</a:t>
            </a:r>
          </a:p>
          <a:p>
            <a:pPr marL="0" indent="0">
              <a:buNone/>
            </a:pPr>
            <a:r>
              <a:rPr lang="it-IT" sz="2000" dirty="0" smtClean="0"/>
              <a:t>L’insieme delle azioni quotidiane</a:t>
            </a:r>
          </a:p>
          <a:p>
            <a:pPr marL="457200" lvl="1" indent="0">
              <a:buNone/>
            </a:pPr>
            <a:r>
              <a:rPr lang="it-IT" sz="1800" dirty="0" smtClean="0"/>
              <a:t>Affetti, impegni, relazioni, regole, significati, modelli</a:t>
            </a:r>
          </a:p>
          <a:p>
            <a:pPr marL="0" indent="0">
              <a:buNone/>
            </a:pPr>
            <a:r>
              <a:rPr lang="it-IT" sz="2000" dirty="0" smtClean="0"/>
              <a:t>Le strutture vitali della persona</a:t>
            </a:r>
          </a:p>
          <a:p>
            <a:pPr marL="457200" lvl="1" indent="0">
              <a:buNone/>
            </a:pPr>
            <a:r>
              <a:rPr lang="it-IT" sz="1800" dirty="0" smtClean="0"/>
              <a:t>L’emozione, la conoscenza, la comunicazione, l’apprendimento</a:t>
            </a:r>
          </a:p>
          <a:p>
            <a:pPr marL="0" indent="0">
              <a:buNone/>
            </a:pPr>
            <a:r>
              <a:rPr lang="it-IT" sz="2000" dirty="0" smtClean="0"/>
              <a:t>Il senso e l’orientamento della vita</a:t>
            </a:r>
          </a:p>
          <a:p>
            <a:pPr marL="0" indent="0">
              <a:buNone/>
            </a:pPr>
            <a:r>
              <a:rPr lang="it-IT" sz="2000" dirty="0" smtClean="0"/>
              <a:t>Il deposito biografico: la storia delle esperienze</a:t>
            </a:r>
            <a:endParaRPr lang="it-IT" sz="2000" dirty="0"/>
          </a:p>
        </p:txBody>
      </p:sp>
      <p:sp>
        <p:nvSpPr>
          <p:cNvPr id="9" name="Freccia a destra 8"/>
          <p:cNvSpPr/>
          <p:nvPr/>
        </p:nvSpPr>
        <p:spPr>
          <a:xfrm>
            <a:off x="3559696" y="1599634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sinistra 9"/>
          <p:cNvSpPr/>
          <p:nvPr/>
        </p:nvSpPr>
        <p:spPr>
          <a:xfrm>
            <a:off x="4253136" y="5085184"/>
            <a:ext cx="1080120" cy="8249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5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Il messaggio </a:t>
            </a:r>
            <a:br>
              <a:rPr lang="it-IT" dirty="0" smtClean="0"/>
            </a:br>
            <a:r>
              <a:rPr lang="it-IT" dirty="0" smtClean="0"/>
              <a:t>nei linguaggi della vita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b="1" dirty="0" smtClean="0"/>
              <a:t>Simbolizzazione</a:t>
            </a:r>
          </a:p>
          <a:p>
            <a:pPr lvl="1"/>
            <a:r>
              <a:rPr lang="it-IT" sz="1600" dirty="0" smtClean="0"/>
              <a:t>A cosa è simile?, come riassumi?, cosa ti ricorda?…</a:t>
            </a:r>
          </a:p>
          <a:p>
            <a:r>
              <a:rPr lang="it-IT" sz="1800" b="1" dirty="0" smtClean="0"/>
              <a:t>Narrazione e racconto</a:t>
            </a:r>
          </a:p>
          <a:p>
            <a:pPr lvl="1"/>
            <a:r>
              <a:rPr lang="it-IT" sz="1600" dirty="0" smtClean="0"/>
              <a:t>Soggetti, azioni, cambiamento, valori, processi, conversioni</a:t>
            </a:r>
          </a:p>
          <a:p>
            <a:r>
              <a:rPr lang="it-IT" sz="1800" b="1" dirty="0" smtClean="0"/>
              <a:t>Mass e new media</a:t>
            </a:r>
          </a:p>
          <a:p>
            <a:pPr lvl="1"/>
            <a:r>
              <a:rPr lang="it-IT" sz="1600" dirty="0" smtClean="0"/>
              <a:t>Mixare, pubblicare, pubblicizzare, creare consenso, attivare community</a:t>
            </a:r>
          </a:p>
          <a:p>
            <a:r>
              <a:rPr lang="it-IT" sz="1800" b="1" dirty="0" smtClean="0"/>
              <a:t>Autobiografia</a:t>
            </a:r>
          </a:p>
          <a:p>
            <a:pPr lvl="1"/>
            <a:r>
              <a:rPr lang="it-IT" sz="1600" dirty="0" smtClean="0"/>
              <a:t>Mi ricordo, ho sentito, mi ha aiutato…</a:t>
            </a:r>
          </a:p>
          <a:p>
            <a:r>
              <a:rPr lang="it-IT" sz="1800" b="1" dirty="0" smtClean="0"/>
              <a:t>Ricerca (guidata)</a:t>
            </a:r>
          </a:p>
          <a:p>
            <a:pPr lvl="1"/>
            <a:r>
              <a:rPr lang="it-IT" sz="1600" dirty="0" smtClean="0"/>
              <a:t>Scopo, materiali, tempi, compiti e ruoli, modi di espressione dei risultati</a:t>
            </a:r>
          </a:p>
          <a:p>
            <a:r>
              <a:rPr lang="it-IT" sz="1800" b="1" dirty="0" smtClean="0"/>
              <a:t>Riflessività</a:t>
            </a:r>
          </a:p>
          <a:p>
            <a:pPr lvl="1"/>
            <a:r>
              <a:rPr lang="it-IT" sz="1400" dirty="0" smtClean="0"/>
              <a:t>L’importanza, i collegamenti con altri saperi (religione, Vangelo…), il riferimento alla vita, il valore che esprime, il giudizio su di </a:t>
            </a:r>
            <a:r>
              <a:rPr lang="it-IT" sz="1400" dirty="0" err="1" smtClean="0"/>
              <a:t>sè</a:t>
            </a:r>
            <a:endParaRPr lang="it-IT" sz="1400" dirty="0" smtClean="0"/>
          </a:p>
          <a:p>
            <a:endParaRPr lang="it-IT" sz="1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29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4. La nuova </a:t>
            </a:r>
            <a:r>
              <a:rPr lang="it-IT" sz="2800" dirty="0" smtClean="0"/>
              <a:t>correlazione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fede-vita dei ragazzi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Il messaggio nei compiti </a:t>
            </a:r>
            <a:r>
              <a:rPr lang="it-IT" dirty="0"/>
              <a:t>evolutivi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/>
              <a:t>i nuovi processi di apprendimento 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/>
              <a:t>una relazione educativa adatta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/>
              <a:t>la dinamica comunicativa nei gruppi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/>
              <a:t>attivare il mondo interiore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/>
              <a:t>Una nuova forma di catechesi</a:t>
            </a:r>
          </a:p>
          <a:p>
            <a:pPr marL="400050" lvl="1" indent="0">
              <a:buNone/>
            </a:pPr>
            <a:endParaRPr lang="it-IT" dirty="0" smtClean="0"/>
          </a:p>
          <a:p>
            <a:pPr marL="914400" lvl="1" indent="-514350">
              <a:buFont typeface="+mj-lt"/>
              <a:buAutoNum type="alphaLcParenR"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01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4. La nuova </a:t>
            </a:r>
            <a:r>
              <a:rPr lang="it-IT" sz="2800" dirty="0" smtClean="0"/>
              <a:t>correlazione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fede-vita dei ragazzi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messaggio nei </a:t>
            </a:r>
            <a:r>
              <a:rPr lang="it-IT" b="1" dirty="0">
                <a:solidFill>
                  <a:srgbClr val="FF0000"/>
                </a:solidFill>
              </a:rPr>
              <a:t>compiti </a:t>
            </a:r>
            <a:r>
              <a:rPr lang="it-IT" b="1" dirty="0" smtClean="0">
                <a:solidFill>
                  <a:srgbClr val="FF0000"/>
                </a:solidFill>
              </a:rPr>
              <a:t>evolutivi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Acquisizione dei linguaggi e del linguaggio religioso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Autenticazione del linguaggio religioso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Relazioni autentiche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Abitare gli spazi comunitari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Gestire il proprio cambio fisico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Produzione di linguaggio</a:t>
            </a:r>
          </a:p>
          <a:p>
            <a:pPr marL="914400" lvl="1" indent="-514350">
              <a:buFont typeface="+mj-lt"/>
              <a:buAutoNum type="alphaLcParenR"/>
            </a:pPr>
            <a:endParaRPr lang="it-IT" dirty="0" smtClean="0"/>
          </a:p>
          <a:p>
            <a:pPr marL="914400" lvl="1" indent="-514350">
              <a:buFont typeface="+mj-lt"/>
              <a:buAutoNum type="alphaLcParenR"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43808" y="116632"/>
            <a:ext cx="1800200" cy="16158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Il messaggio nei compiti evolutivi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 nuovi processi di apprendimento 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relazione educativa adatta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la dinamica comunicativa nei gruppi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attivare il mondo interiore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nuova forma di </a:t>
            </a:r>
            <a:r>
              <a:rPr lang="it-IT" sz="900" b="1" dirty="0" smtClean="0"/>
              <a:t>catechesi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1102341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4. La nuova correlazione </a:t>
            </a:r>
            <a:br>
              <a:rPr lang="it-IT" sz="2800" dirty="0"/>
            </a:br>
            <a:r>
              <a:rPr lang="it-IT" sz="2800" dirty="0"/>
              <a:t>fede-vita dei ragazzi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2. Nei processi </a:t>
            </a:r>
            <a:r>
              <a:rPr lang="it-IT" dirty="0"/>
              <a:t>di </a:t>
            </a:r>
            <a:r>
              <a:rPr lang="it-IT" b="1" dirty="0" smtClean="0">
                <a:solidFill>
                  <a:srgbClr val="FF0000"/>
                </a:solidFill>
              </a:rPr>
              <a:t>apprendimento</a:t>
            </a:r>
            <a:r>
              <a:rPr lang="it-IT" dirty="0" smtClean="0"/>
              <a:t>: imparare facendo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Imitazione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Sperimentazione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Ricerca 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Socializzazione dell’apprendimento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Apprendere comunitariamente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43808" y="116632"/>
            <a:ext cx="1800200" cy="16158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Il messaggio nei compiti evolutivi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 nuovi processi di apprendimento 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relazione educativa adatta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la dinamica comunicativa nei gruppi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attivare il mondo interiore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nuova forma di </a:t>
            </a:r>
            <a:r>
              <a:rPr lang="it-IT" sz="900" b="1" dirty="0" smtClean="0"/>
              <a:t>catechesi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1326160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4. La nuova correlazione </a:t>
            </a:r>
            <a:br>
              <a:rPr lang="it-IT" sz="2800" dirty="0"/>
            </a:br>
            <a:r>
              <a:rPr lang="it-IT" sz="2800" dirty="0"/>
              <a:t>fede-vita dei ragazzi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3. una </a:t>
            </a:r>
            <a:r>
              <a:rPr lang="it-IT" b="1" dirty="0">
                <a:solidFill>
                  <a:srgbClr val="FF0000"/>
                </a:solidFill>
              </a:rPr>
              <a:t>relazione educativa </a:t>
            </a:r>
            <a:r>
              <a:rPr lang="it-IT" dirty="0" smtClean="0"/>
              <a:t>adatta</a:t>
            </a:r>
          </a:p>
          <a:p>
            <a:pPr marL="400050" lvl="1" indent="0">
              <a:buNone/>
            </a:pPr>
            <a:r>
              <a:rPr lang="it-IT" dirty="0" smtClean="0"/>
              <a:t>Catechista-animatore:</a:t>
            </a:r>
          </a:p>
          <a:p>
            <a:pPr marL="400050" lvl="1" indent="0">
              <a:buNone/>
            </a:pPr>
            <a:r>
              <a:rPr lang="it-IT" dirty="0" smtClean="0"/>
              <a:t>Il </a:t>
            </a:r>
            <a:r>
              <a:rPr lang="it-IT" dirty="0"/>
              <a:t>testimone, il maestro, il complice, l’allenatore, il guaritore, il confidente, l’accompagnatore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43808" y="116632"/>
            <a:ext cx="1800200" cy="16158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Il messaggio nei compiti evolutivi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 nuovi processi di apprendimento 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relazione educativa adatta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la dinamica comunicativa nei gruppi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attivare il mondo interiore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nuova forma di </a:t>
            </a:r>
            <a:r>
              <a:rPr lang="it-IT" sz="900" b="1" dirty="0" smtClean="0"/>
              <a:t>catechesi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1258865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4. La nuova correlazione </a:t>
            </a:r>
            <a:br>
              <a:rPr lang="it-IT" sz="2800" dirty="0"/>
            </a:br>
            <a:r>
              <a:rPr lang="it-IT" sz="2800" dirty="0"/>
              <a:t>fede-vita dei ragazzi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4. </a:t>
            </a:r>
            <a:r>
              <a:rPr lang="it-IT" dirty="0"/>
              <a:t>la </a:t>
            </a:r>
            <a:r>
              <a:rPr lang="it-IT" b="1" dirty="0">
                <a:solidFill>
                  <a:srgbClr val="FF0000"/>
                </a:solidFill>
              </a:rPr>
              <a:t>dinamica comunicativa </a:t>
            </a:r>
            <a:r>
              <a:rPr lang="it-IT" dirty="0"/>
              <a:t>nei </a:t>
            </a:r>
            <a:r>
              <a:rPr lang="it-IT" dirty="0" smtClean="0"/>
              <a:t>gruppi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Le reti esterni ed interni al gruppo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I ruoli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La comunicazione verbale e non verbale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I tempi di incontro e nella vita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43808" y="116632"/>
            <a:ext cx="1800200" cy="16158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Il messaggio nei compiti evolutivi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 nuovi processi di apprendimento 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relazione educativa adatta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la dinamica comunicativa nei gruppi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attivare il mondo interiore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nuova forma di </a:t>
            </a:r>
            <a:r>
              <a:rPr lang="it-IT" sz="900" b="1" dirty="0" smtClean="0"/>
              <a:t>catechesi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1478312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4. La nuova correlazione </a:t>
            </a:r>
            <a:br>
              <a:rPr lang="it-IT" sz="2800" dirty="0"/>
            </a:br>
            <a:r>
              <a:rPr lang="it-IT" sz="2800" dirty="0"/>
              <a:t>fede-vita dei ragazzi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5. attivare </a:t>
            </a:r>
            <a:r>
              <a:rPr lang="it-IT" dirty="0"/>
              <a:t>il </a:t>
            </a:r>
            <a:r>
              <a:rPr lang="it-IT" b="1" dirty="0">
                <a:solidFill>
                  <a:srgbClr val="FF0000"/>
                </a:solidFill>
              </a:rPr>
              <a:t>mondo </a:t>
            </a:r>
            <a:r>
              <a:rPr lang="it-IT" b="1" dirty="0" smtClean="0">
                <a:solidFill>
                  <a:srgbClr val="FF0000"/>
                </a:solidFill>
              </a:rPr>
              <a:t>interiore</a:t>
            </a:r>
          </a:p>
          <a:p>
            <a:pPr marL="971550" lvl="1" indent="-514350">
              <a:buFont typeface="+mj-lt"/>
              <a:buAutoNum type="alphaLcParenR"/>
            </a:pPr>
            <a:r>
              <a:rPr lang="it-IT" dirty="0"/>
              <a:t>la conoscenza e consapevolezza di sé</a:t>
            </a:r>
          </a:p>
          <a:p>
            <a:pPr marL="971550" lvl="1" indent="-514350">
              <a:buFont typeface="+mj-lt"/>
              <a:buAutoNum type="alphaLcParenR"/>
            </a:pPr>
            <a:r>
              <a:rPr lang="it-IT" dirty="0"/>
              <a:t>le qualità spirituali: il silenzio, la conoscenza, la comprensione, le emozioni</a:t>
            </a:r>
          </a:p>
          <a:p>
            <a:pPr marL="971550" lvl="1" indent="-514350">
              <a:buFont typeface="+mj-lt"/>
              <a:buAutoNum type="alphaLcParenR"/>
            </a:pPr>
            <a:r>
              <a:rPr lang="it-IT" dirty="0"/>
              <a:t>le esercitazioni spirituali</a:t>
            </a:r>
          </a:p>
          <a:p>
            <a:pPr marL="971550" lvl="1" indent="-514350">
              <a:buFont typeface="+mj-lt"/>
              <a:buAutoNum type="alphaLcParenR"/>
            </a:pPr>
            <a:r>
              <a:rPr lang="it-IT" dirty="0"/>
              <a:t>la simbolizzazione e ritualizzazione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43808" y="116632"/>
            <a:ext cx="1800200" cy="16158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Il messaggio nei compiti evolutivi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 nuovi processi di apprendimento 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relazione educativa adatta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la dinamica comunicativa nei gruppi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attivare il mondo interiore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nuova forma di </a:t>
            </a:r>
            <a:r>
              <a:rPr lang="it-IT" sz="900" b="1" dirty="0" smtClean="0"/>
              <a:t>catechesi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328273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«Quali potrebbero essere le vie </a:t>
            </a:r>
          </a:p>
          <a:p>
            <a:pPr marL="0" indent="0">
              <a:buNone/>
            </a:pPr>
            <a:r>
              <a:rPr lang="it-IT" dirty="0" smtClean="0"/>
              <a:t>per una catechesi dei ragazzi </a:t>
            </a:r>
          </a:p>
          <a:p>
            <a:pPr marL="0" indent="0">
              <a:buNone/>
            </a:pPr>
            <a:r>
              <a:rPr lang="it-IT" dirty="0" smtClean="0"/>
              <a:t>che finalmente si "sganci" dalla </a:t>
            </a:r>
            <a:r>
              <a:rPr lang="it-IT" dirty="0" err="1" smtClean="0"/>
              <a:t>sacramentalizzazione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e diventi </a:t>
            </a:r>
            <a:r>
              <a:rPr lang="it-IT" b="1" dirty="0" smtClean="0">
                <a:solidFill>
                  <a:srgbClr val="FF0000"/>
                </a:solidFill>
              </a:rPr>
              <a:t>catechesi per la vita</a:t>
            </a:r>
            <a:r>
              <a:rPr lang="it-IT" b="1" dirty="0" smtClean="0"/>
              <a:t>?»</a:t>
            </a:r>
          </a:p>
        </p:txBody>
      </p:sp>
    </p:spTree>
    <p:extLst>
      <p:ext uri="{BB962C8B-B14F-4D97-AF65-F5344CB8AC3E}">
        <p14:creationId xmlns:p14="http://schemas.microsoft.com/office/powerpoint/2010/main" val="12527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4. La nuova correlazione </a:t>
            </a:r>
            <a:br>
              <a:rPr lang="it-IT" sz="2800" dirty="0"/>
            </a:br>
            <a:r>
              <a:rPr lang="it-IT" sz="2800" dirty="0"/>
              <a:t>fede-vita dei ragazzi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6. Una </a:t>
            </a:r>
            <a:r>
              <a:rPr lang="it-IT" b="1" dirty="0" smtClean="0">
                <a:solidFill>
                  <a:srgbClr val="FF0000"/>
                </a:solidFill>
              </a:rPr>
              <a:t>nuova </a:t>
            </a:r>
            <a:r>
              <a:rPr lang="it-IT" b="1" dirty="0">
                <a:solidFill>
                  <a:srgbClr val="FF0000"/>
                </a:solidFill>
              </a:rPr>
              <a:t>forma </a:t>
            </a:r>
            <a:r>
              <a:rPr lang="it-IT" dirty="0"/>
              <a:t>di </a:t>
            </a:r>
            <a:r>
              <a:rPr lang="it-IT" dirty="0" smtClean="0"/>
              <a:t>catechesi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Lanciare l’impresa!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Fare esperienza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Comprendere l’esperienza (riflessività)</a:t>
            </a:r>
          </a:p>
          <a:p>
            <a:pPr marL="1314450" lvl="2" indent="-514350">
              <a:buFont typeface="+mj-lt"/>
              <a:buAutoNum type="alphaLcParenR"/>
            </a:pPr>
            <a:r>
              <a:rPr lang="it-IT" dirty="0" smtClean="0"/>
              <a:t>Emozione</a:t>
            </a:r>
          </a:p>
          <a:p>
            <a:pPr marL="1314450" lvl="2" indent="-514350">
              <a:buFont typeface="+mj-lt"/>
              <a:buAutoNum type="alphaLcParenR"/>
            </a:pPr>
            <a:r>
              <a:rPr lang="it-IT" dirty="0" smtClean="0"/>
              <a:t>Biografia </a:t>
            </a:r>
          </a:p>
          <a:p>
            <a:pPr marL="1314450" lvl="2" indent="-514350">
              <a:buFont typeface="+mj-lt"/>
              <a:buAutoNum type="alphaLcParenR"/>
            </a:pPr>
            <a:r>
              <a:rPr lang="it-IT" dirty="0" smtClean="0"/>
              <a:t>Significato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Evangelizzare l’esperienza</a:t>
            </a:r>
          </a:p>
          <a:p>
            <a:pPr marL="914400" lvl="1" indent="-514350">
              <a:buFont typeface="+mj-lt"/>
              <a:buAutoNum type="alphaLcParenR"/>
            </a:pPr>
            <a:r>
              <a:rPr lang="it-IT" dirty="0" smtClean="0"/>
              <a:t>Celebrare l’esperienza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43808" y="116632"/>
            <a:ext cx="1800200" cy="16158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Il messaggio nei compiti evolutivi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i nuovi processi di apprendimento 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relazione educativa adatta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la dinamica comunicativa nei gruppi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attivare il mondo interiore</a:t>
            </a:r>
          </a:p>
          <a:p>
            <a:pPr marL="92075" lvl="1" indent="-92075">
              <a:buFont typeface="+mj-lt"/>
              <a:buAutoNum type="arabicPeriod"/>
            </a:pPr>
            <a:r>
              <a:rPr lang="it-IT" sz="900" b="1" dirty="0"/>
              <a:t>Una nuova forma di </a:t>
            </a:r>
            <a:r>
              <a:rPr lang="it-IT" sz="900" b="1" dirty="0" smtClean="0"/>
              <a:t>catechesi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414823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 ragazzi</a:t>
            </a:r>
          </a:p>
          <a:p>
            <a:pPr lvl="1"/>
            <a:r>
              <a:rPr lang="it-IT" dirty="0" smtClean="0"/>
              <a:t>Si riferisce ai fanciulli e ai preadolescenti (6-14 anni), nella IC</a:t>
            </a:r>
          </a:p>
          <a:p>
            <a:pPr lvl="1"/>
            <a:r>
              <a:rPr lang="it-IT" dirty="0" smtClean="0"/>
              <a:t>Con mondi vitali distinti</a:t>
            </a:r>
          </a:p>
          <a:p>
            <a:pPr lvl="1"/>
            <a:r>
              <a:rPr lang="it-IT" dirty="0" smtClean="0"/>
              <a:t>La mia riflessione si limita alla prospettiva generale</a:t>
            </a:r>
          </a:p>
          <a:p>
            <a:pPr lvl="2"/>
            <a:r>
              <a:rPr lang="it-IT" dirty="0" smtClean="0"/>
              <a:t>La prospettiva significativa (integrativa e olistica)</a:t>
            </a:r>
          </a:p>
          <a:p>
            <a:pPr lvl="2"/>
            <a:r>
              <a:rPr lang="it-IT" dirty="0" smtClean="0"/>
              <a:t>La «comunicazione» e la «relazione»</a:t>
            </a:r>
          </a:p>
          <a:p>
            <a:pPr lvl="1"/>
            <a:r>
              <a:rPr lang="it-IT" dirty="0" smtClean="0"/>
              <a:t>Non riguarda la programmazione, il compito </a:t>
            </a:r>
            <a:r>
              <a:rPr lang="it-IT" smtClean="0"/>
              <a:t>della comunità e della famiglia</a:t>
            </a: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Si individuano alcune innovazioni per una autentica iniziazione</a:t>
            </a:r>
          </a:p>
          <a:p>
            <a:pPr lvl="1"/>
            <a:r>
              <a:rPr lang="it-IT" b="1" dirty="0" smtClean="0">
                <a:solidFill>
                  <a:srgbClr val="FF0000"/>
                </a:solidFill>
              </a:rPr>
              <a:t>Una nuova narrazione della fede</a:t>
            </a:r>
          </a:p>
          <a:p>
            <a:pPr lvl="1"/>
            <a:r>
              <a:rPr lang="it-IT" dirty="0" smtClean="0"/>
              <a:t>Un autentico accompagnamento</a:t>
            </a:r>
          </a:p>
          <a:p>
            <a:pPr lvl="1"/>
            <a:r>
              <a:rPr lang="it-IT" dirty="0" smtClean="0"/>
              <a:t>Un coinvolgimento adeguato dei genitori e dell’intera comunità</a:t>
            </a:r>
          </a:p>
          <a:p>
            <a:pPr lvl="1"/>
            <a:r>
              <a:rPr lang="it-IT" dirty="0" smtClean="0"/>
              <a:t>Una relazione educativa in empatia</a:t>
            </a:r>
          </a:p>
          <a:p>
            <a:pPr lvl="1"/>
            <a:r>
              <a:rPr lang="it-IT" dirty="0" smtClean="0"/>
              <a:t>Un luogo di apprendimento e di pratica comunitario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69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Messaggio fondamentale</a:t>
            </a:r>
          </a:p>
          <a:p>
            <a:pPr lvl="1"/>
            <a:r>
              <a:rPr lang="it-IT" dirty="0" smtClean="0"/>
              <a:t>Il </a:t>
            </a:r>
            <a:r>
              <a:rPr lang="it-IT" dirty="0"/>
              <a:t>cuore del tema è </a:t>
            </a:r>
            <a:r>
              <a:rPr lang="it-IT" u="sng" dirty="0"/>
              <a:t>attivare</a:t>
            </a:r>
            <a:r>
              <a:rPr lang="it-IT" dirty="0"/>
              <a:t> la motivazione, la trasformazione\ abilitazione e </a:t>
            </a:r>
            <a:r>
              <a:rPr lang="it-IT" dirty="0" smtClean="0"/>
              <a:t>l’interiorizzazione-integrazione,</a:t>
            </a:r>
            <a:endParaRPr lang="it-IT" dirty="0"/>
          </a:p>
          <a:p>
            <a:pPr lvl="1"/>
            <a:r>
              <a:rPr lang="it-IT" u="sng" dirty="0"/>
              <a:t>Impostare</a:t>
            </a:r>
            <a:r>
              <a:rPr lang="it-IT" dirty="0"/>
              <a:t> la relazione educativa sul cammino di apprendimento della persona</a:t>
            </a:r>
          </a:p>
          <a:p>
            <a:pPr lvl="1"/>
            <a:r>
              <a:rPr lang="it-IT" u="sng" dirty="0" smtClean="0"/>
              <a:t>Sostenendo</a:t>
            </a:r>
            <a:r>
              <a:rPr lang="it-IT" dirty="0" smtClean="0"/>
              <a:t> il suo </a:t>
            </a:r>
            <a:r>
              <a:rPr lang="it-IT" dirty="0"/>
              <a:t>campo percettivo, emotivo, sociale, evolutivo, spirituale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28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cammino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Una catechesi per e nella </a:t>
            </a:r>
            <a:r>
              <a:rPr lang="it-IT" i="1" dirty="0" smtClean="0"/>
              <a:t>vita</a:t>
            </a:r>
            <a:r>
              <a:rPr lang="it-IT" dirty="0" smtClean="0"/>
              <a:t> </a:t>
            </a:r>
            <a:r>
              <a:rPr lang="it-IT" i="1" dirty="0" smtClean="0"/>
              <a:t>dei ragazzi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messaggio come </a:t>
            </a:r>
            <a:r>
              <a:rPr lang="it-IT" i="1" dirty="0" smtClean="0"/>
              <a:t>significato e senso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messaggio nei linguaggi della vita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</a:t>
            </a:r>
            <a:r>
              <a:rPr lang="it-IT" dirty="0"/>
              <a:t>nuova correlazione </a:t>
            </a:r>
            <a:r>
              <a:rPr lang="it-IT" dirty="0" smtClean="0"/>
              <a:t>fede e vita</a:t>
            </a:r>
            <a:endParaRPr lang="it-IT" strike="sngStrike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3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it-IT" sz="1800" dirty="0"/>
              <a:t>S. Giusti, </a:t>
            </a:r>
            <a:r>
              <a:rPr lang="it-IT" sz="1800" i="1" dirty="0"/>
              <a:t>0-19. La via della bellezza. Una proposta per l'Iniziazione Cristiana delle nuove generazioni</a:t>
            </a:r>
            <a:r>
              <a:rPr lang="it-IT" sz="1800" dirty="0"/>
              <a:t>, Paoline, Roma </a:t>
            </a:r>
            <a:r>
              <a:rPr lang="it-IT" sz="1800" dirty="0" smtClean="0"/>
              <a:t>2003</a:t>
            </a:r>
            <a:r>
              <a:rPr lang="it-IT" sz="1800" dirty="0"/>
              <a:t> </a:t>
            </a:r>
            <a:endParaRPr lang="it-IT" sz="1800" dirty="0" smtClean="0"/>
          </a:p>
          <a:p>
            <a:pPr>
              <a:buFont typeface="+mj-lt"/>
              <a:buAutoNum type="arabicPeriod"/>
            </a:pPr>
            <a:r>
              <a:rPr lang="it-IT" sz="1800" dirty="0"/>
              <a:t>S. Giusti, </a:t>
            </a:r>
            <a:r>
              <a:rPr lang="it-IT" sz="1800" i="1" dirty="0"/>
              <a:t>Sentieri di pastorale giovanile. Generare giovani cristiani nella cultura del desiderio</a:t>
            </a:r>
            <a:r>
              <a:rPr lang="it-IT" sz="1800" dirty="0"/>
              <a:t>, </a:t>
            </a:r>
            <a:r>
              <a:rPr lang="it-IT" sz="1800" dirty="0" err="1"/>
              <a:t>Pharus</a:t>
            </a:r>
            <a:r>
              <a:rPr lang="it-IT" sz="1800" dirty="0"/>
              <a:t> Editore Librario, Livorno </a:t>
            </a:r>
            <a:r>
              <a:rPr lang="it-IT" sz="1800" dirty="0" smtClean="0"/>
              <a:t>2016</a:t>
            </a:r>
          </a:p>
          <a:p>
            <a:pPr>
              <a:buFont typeface="+mj-lt"/>
              <a:buAutoNum type="arabicPeriod"/>
            </a:pPr>
            <a:r>
              <a:rPr lang="it-IT" sz="1800" dirty="0" smtClean="0"/>
              <a:t>Conferenza Episcopale Toscana , </a:t>
            </a:r>
            <a:r>
              <a:rPr lang="it-IT" sz="1800" i="1" dirty="0"/>
              <a:t>L'iniziazione cristiana in Toscana. Come annunciare Cristo risorto alle nuove generazioni e quale percorso di risposta al dono della fede, proporgli? Documento degli Uffici Catechistici Diocesani.</a:t>
            </a:r>
            <a:r>
              <a:rPr lang="it-IT" sz="1800" dirty="0"/>
              <a:t>, Edizioni Cooperativa Firenze 2000, Firenze 2013, 30 </a:t>
            </a:r>
            <a:r>
              <a:rPr lang="it-IT" sz="1800" dirty="0" smtClean="0"/>
              <a:t>gennaio</a:t>
            </a:r>
            <a:r>
              <a:rPr lang="it-IT" sz="1800" dirty="0"/>
              <a:t>.</a:t>
            </a:r>
            <a:endParaRPr lang="it-IT" sz="1800" dirty="0" smtClean="0"/>
          </a:p>
          <a:p>
            <a:pPr>
              <a:buFont typeface="+mj-lt"/>
              <a:buAutoNum type="arabicPeriod"/>
            </a:pPr>
            <a:r>
              <a:rPr lang="it-IT" sz="1800" dirty="0"/>
              <a:t>L. Meddi, </a:t>
            </a:r>
            <a:r>
              <a:rPr lang="it-IT" sz="1800" i="1" dirty="0"/>
              <a:t>Catechesi. Proposta e formazione della vita cristiana</a:t>
            </a:r>
            <a:r>
              <a:rPr lang="it-IT" sz="1800" dirty="0"/>
              <a:t>, EMP, Padova 2004, </a:t>
            </a:r>
            <a:r>
              <a:rPr lang="it-IT" sz="1800" dirty="0" smtClean="0"/>
              <a:t>cc. 5.9</a:t>
            </a:r>
          </a:p>
          <a:p>
            <a:pPr>
              <a:buFont typeface="+mj-lt"/>
              <a:buAutoNum type="arabicPeriod"/>
            </a:pPr>
            <a:r>
              <a:rPr lang="it-IT" sz="1800" dirty="0"/>
              <a:t>L. Meddi, </a:t>
            </a:r>
            <a:r>
              <a:rPr lang="it-IT" sz="1800" i="1" dirty="0"/>
              <a:t>Il cammino di fede. Riorganizzare la catechesi parrocchiale, </a:t>
            </a:r>
            <a:r>
              <a:rPr lang="it-IT" sz="1800" dirty="0" err="1"/>
              <a:t>Elledici</a:t>
            </a:r>
            <a:r>
              <a:rPr lang="it-IT" sz="1800" dirty="0"/>
              <a:t>, Torino 2016, </a:t>
            </a:r>
            <a:r>
              <a:rPr lang="it-IT" sz="1800" dirty="0" smtClean="0"/>
              <a:t>cc. 4-5.</a:t>
            </a:r>
            <a:endParaRPr lang="it-IT" sz="1800" dirty="0"/>
          </a:p>
          <a:p>
            <a:pPr marL="514350" indent="-514350">
              <a:buFont typeface="+mj-lt"/>
              <a:buAutoNum type="arabicPeriod"/>
            </a:pP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6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Una catechesi </a:t>
            </a:r>
            <a:r>
              <a:rPr lang="it-IT" i="1" dirty="0" smtClean="0"/>
              <a:t>per e nella vita </a:t>
            </a:r>
            <a:r>
              <a:rPr lang="it-IT" dirty="0" smtClean="0"/>
              <a:t>dei ragazzi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«L’uomo via della chiesa» </a:t>
            </a:r>
          </a:p>
          <a:p>
            <a:pPr lvl="1"/>
            <a:r>
              <a:rPr lang="it-IT" sz="2400" dirty="0" smtClean="0"/>
              <a:t>Paolo VI: l’uomo fenomenico; Giovanni Paolo II, </a:t>
            </a:r>
            <a:r>
              <a:rPr lang="it-IT" sz="2400" dirty="0" err="1" smtClean="0"/>
              <a:t>Redemptor</a:t>
            </a:r>
            <a:r>
              <a:rPr lang="it-IT" sz="2400" dirty="0" smtClean="0"/>
              <a:t> </a:t>
            </a:r>
            <a:r>
              <a:rPr lang="it-IT" sz="2400" dirty="0" err="1" smtClean="0"/>
              <a:t>hominis</a:t>
            </a:r>
            <a:r>
              <a:rPr lang="it-IT" sz="2400" dirty="0" smtClean="0"/>
              <a:t> 14; </a:t>
            </a:r>
            <a:r>
              <a:rPr lang="it-IT" sz="2400" dirty="0" err="1" smtClean="0"/>
              <a:t>Centesisum</a:t>
            </a:r>
            <a:r>
              <a:rPr lang="it-IT" sz="2400" dirty="0" smtClean="0"/>
              <a:t> </a:t>
            </a:r>
            <a:r>
              <a:rPr lang="it-IT" sz="2400" dirty="0" err="1" smtClean="0"/>
              <a:t>annus</a:t>
            </a:r>
            <a:r>
              <a:rPr lang="it-IT" sz="2400" dirty="0" smtClean="0"/>
              <a:t>, c. VI; Francesco, </a:t>
            </a:r>
            <a:r>
              <a:rPr lang="it-IT" sz="2400" dirty="0" err="1" smtClean="0"/>
              <a:t>Evangelii</a:t>
            </a:r>
            <a:r>
              <a:rPr lang="it-IT" sz="2400" dirty="0" smtClean="0"/>
              <a:t> </a:t>
            </a:r>
            <a:r>
              <a:rPr lang="it-IT" sz="2400" dirty="0" err="1" smtClean="0"/>
              <a:t>gaudium</a:t>
            </a:r>
            <a:r>
              <a:rPr lang="it-IT" sz="2400" dirty="0" smtClean="0"/>
              <a:t> in </a:t>
            </a:r>
            <a:r>
              <a:rPr lang="it-IT" sz="2400" i="1" dirty="0" smtClean="0"/>
              <a:t>uscita</a:t>
            </a:r>
            <a:endParaRPr lang="it-IT" sz="2400" dirty="0" smtClean="0"/>
          </a:p>
          <a:p>
            <a:r>
              <a:rPr lang="it-IT" sz="2800" dirty="0" smtClean="0"/>
              <a:t>È una catechesi che</a:t>
            </a:r>
          </a:p>
          <a:p>
            <a:pPr lvl="1"/>
            <a:r>
              <a:rPr lang="it-IT" sz="2400" dirty="0" smtClean="0"/>
              <a:t>Orienta</a:t>
            </a:r>
            <a:r>
              <a:rPr lang="it-IT" sz="2400" i="1" dirty="0" smtClean="0"/>
              <a:t> </a:t>
            </a:r>
            <a:r>
              <a:rPr lang="it-IT" sz="2400" dirty="0" smtClean="0"/>
              <a:t>la vita </a:t>
            </a:r>
          </a:p>
          <a:p>
            <a:pPr lvl="1"/>
            <a:r>
              <a:rPr lang="it-IT" sz="2400" dirty="0" smtClean="0"/>
              <a:t>La illumina </a:t>
            </a:r>
          </a:p>
          <a:p>
            <a:pPr lvl="1"/>
            <a:r>
              <a:rPr lang="it-IT" sz="2400" dirty="0" smtClean="0"/>
              <a:t>La guarisce </a:t>
            </a:r>
          </a:p>
          <a:p>
            <a:pPr lvl="1"/>
            <a:r>
              <a:rPr lang="it-IT" sz="2400" dirty="0" smtClean="0"/>
              <a:t>Fa sperimentare (esercitare) il vangelo</a:t>
            </a:r>
            <a:endParaRPr lang="it-IT" sz="2400" dirty="0"/>
          </a:p>
          <a:p>
            <a:endParaRPr lang="it-IT" sz="2800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3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Una </a:t>
            </a:r>
            <a:r>
              <a:rPr lang="it-IT" dirty="0"/>
              <a:t>catechesi </a:t>
            </a:r>
            <a:r>
              <a:rPr lang="it-IT" i="1" dirty="0"/>
              <a:t>per e nella vita </a:t>
            </a:r>
            <a:r>
              <a:rPr lang="it-IT" dirty="0"/>
              <a:t>dei ragazzi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La vita è </a:t>
            </a:r>
          </a:p>
          <a:p>
            <a:pPr lvl="1"/>
            <a:r>
              <a:rPr lang="it-IT" sz="2400" dirty="0" smtClean="0"/>
              <a:t>L’insieme </a:t>
            </a:r>
            <a:r>
              <a:rPr lang="it-IT" sz="2400" dirty="0"/>
              <a:t>delle azioni quotidiane</a:t>
            </a:r>
          </a:p>
          <a:p>
            <a:pPr lvl="2"/>
            <a:r>
              <a:rPr lang="it-IT" sz="2000" dirty="0"/>
              <a:t>Affetti, impegni, relazioni, regole, significati, modelli</a:t>
            </a:r>
          </a:p>
          <a:p>
            <a:pPr lvl="1"/>
            <a:r>
              <a:rPr lang="it-IT" sz="2400" dirty="0"/>
              <a:t>Le strutture vitali della persona</a:t>
            </a:r>
          </a:p>
          <a:p>
            <a:pPr lvl="2"/>
            <a:r>
              <a:rPr lang="it-IT" sz="2000" dirty="0"/>
              <a:t>L’emozione, la conoscenza, la comunicazione, l’apprendimento</a:t>
            </a:r>
          </a:p>
          <a:p>
            <a:pPr lvl="1"/>
            <a:r>
              <a:rPr lang="it-IT" sz="2400" dirty="0"/>
              <a:t>Il senso e l’orientamento della vita</a:t>
            </a:r>
          </a:p>
          <a:p>
            <a:pPr lvl="1"/>
            <a:r>
              <a:rPr lang="it-IT" sz="2400" dirty="0"/>
              <a:t>Il deposito biografico: la storia delle esperienze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312298"/>
      </p:ext>
    </p:extLst>
  </p:cSld>
  <p:clrMapOvr>
    <a:masterClrMapping/>
  </p:clrMapOvr>
</p:sld>
</file>

<file path=ppt/theme/theme1.xml><?xml version="1.0" encoding="utf-8"?>
<a:theme xmlns:a="http://schemas.openxmlformats.org/drawingml/2006/main" name="meddi_puu">
  <a:themeElements>
    <a:clrScheme name="meddi_pu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di_puu">
      <a:majorFont>
        <a:latin typeface="Arial Rounded MT Bol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di_pu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meddi_puu</Template>
  <TotalTime>2140</TotalTime>
  <Words>1199</Words>
  <Application>Microsoft Office PowerPoint</Application>
  <PresentationFormat>Presentazione su schermo (4:3)</PresentationFormat>
  <Paragraphs>222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Arial Rounded MT Bold</vt:lpstr>
      <vt:lpstr>Britannic Bold</vt:lpstr>
      <vt:lpstr>Calibri</vt:lpstr>
      <vt:lpstr>meddi_puu</vt:lpstr>
      <vt:lpstr>Personalizza struttura</vt:lpstr>
      <vt:lpstr>Catechesi per e nella vita  dei ragazzi.  Approccio formativo Intervento di don Luciano Meddi al Convegno catechistico di Livorno, sabato 11 marzo 2017  </vt:lpstr>
      <vt:lpstr>Il tema</vt:lpstr>
      <vt:lpstr>Il tema</vt:lpstr>
      <vt:lpstr>Il tema</vt:lpstr>
      <vt:lpstr>Il tema</vt:lpstr>
      <vt:lpstr>Il cammino</vt:lpstr>
      <vt:lpstr>Riferimenti </vt:lpstr>
      <vt:lpstr>1. Una catechesi per e nella vita dei ragazzi</vt:lpstr>
      <vt:lpstr>1. Una catechesi per e nella vita dei ragazzi</vt:lpstr>
      <vt:lpstr>1. Una catechesi per e nella vita dei ragazzi</vt:lpstr>
      <vt:lpstr>2. Il messaggio come  significato e senso</vt:lpstr>
      <vt:lpstr>2. Il messaggio come  significato e senso</vt:lpstr>
      <vt:lpstr>3. Il messaggio  nei linguaggi della vita</vt:lpstr>
      <vt:lpstr>4. La nuova correlazione  fede-vita dei ragazzi</vt:lpstr>
      <vt:lpstr>4. La nuova correlazione  fede-vita dei ragazzi</vt:lpstr>
      <vt:lpstr>4. La nuova correlazione  fede-vita dei ragazzi</vt:lpstr>
      <vt:lpstr>4. La nuova correlazione  fede-vita dei ragazzi</vt:lpstr>
      <vt:lpstr>4. La nuova correlazione  fede-vita dei ragazzi</vt:lpstr>
      <vt:lpstr>4. La nuova correlazione  fede-vita dei ragazzi</vt:lpstr>
      <vt:lpstr>4. La nuova correlazione  fede-vita dei ragazzi</vt:lpstr>
    </vt:vector>
  </TitlesOfParts>
  <Company>AESP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Catechesi missionaria</dc:title>
  <dc:creator>TT</dc:creator>
  <cp:lastModifiedBy>luciano meddi</cp:lastModifiedBy>
  <cp:revision>165</cp:revision>
  <cp:lastPrinted>2017-02-28T16:09:03Z</cp:lastPrinted>
  <dcterms:created xsi:type="dcterms:W3CDTF">2009-10-15T15:20:50Z</dcterms:created>
  <dcterms:modified xsi:type="dcterms:W3CDTF">2017-03-10T10:16:54Z</dcterms:modified>
</cp:coreProperties>
</file>